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5"/>
  </p:notesMasterIdLst>
  <p:sldIdLst>
    <p:sldId id="256" r:id="rId2"/>
    <p:sldId id="293" r:id="rId3"/>
    <p:sldId id="288" r:id="rId4"/>
    <p:sldId id="289" r:id="rId5"/>
    <p:sldId id="291" r:id="rId6"/>
    <p:sldId id="260" r:id="rId7"/>
    <p:sldId id="261" r:id="rId8"/>
    <p:sldId id="262" r:id="rId9"/>
    <p:sldId id="263" r:id="rId10"/>
    <p:sldId id="282" r:id="rId11"/>
    <p:sldId id="283" r:id="rId12"/>
    <p:sldId id="264" r:id="rId13"/>
    <p:sldId id="265" r:id="rId14"/>
    <p:sldId id="286" r:id="rId15"/>
    <p:sldId id="266" r:id="rId16"/>
    <p:sldId id="267" r:id="rId17"/>
    <p:sldId id="268" r:id="rId18"/>
    <p:sldId id="269" r:id="rId19"/>
    <p:sldId id="284" r:id="rId20"/>
    <p:sldId id="270" r:id="rId21"/>
    <p:sldId id="271" r:id="rId22"/>
    <p:sldId id="285" r:id="rId23"/>
    <p:sldId id="272" r:id="rId24"/>
    <p:sldId id="292" r:id="rId25"/>
    <p:sldId id="273" r:id="rId26"/>
    <p:sldId id="287" r:id="rId27"/>
    <p:sldId id="274" r:id="rId28"/>
    <p:sldId id="275" r:id="rId29"/>
    <p:sldId id="276" r:id="rId30"/>
    <p:sldId id="277" r:id="rId31"/>
    <p:sldId id="278" r:id="rId32"/>
    <p:sldId id="279" r:id="rId33"/>
    <p:sldId id="281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019CA-BC52-49F2-8D8E-248AF2E2A6BA}" type="datetimeFigureOut">
              <a:rPr lang="en-US" smtClean="0"/>
              <a:pPr/>
              <a:t>10/2/2016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744994-643D-462A-9D6C-652B304AC7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050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55C32-535F-4195-BCEA-3F6F5A82E0DC}" type="datetime1">
              <a:rPr lang="en-US" smtClean="0"/>
              <a:pPr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5506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A274-1DF3-42A9-A30C-E709A8131A25}" type="datetime1">
              <a:rPr lang="en-US" smtClean="0"/>
              <a:pPr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37079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6FD5-7425-4A29-B17C-744E914D4C50}" type="datetime1">
              <a:rPr lang="en-US" smtClean="0"/>
              <a:pPr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4864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9E659-E78E-4462-B970-45E7C351A3D5}" type="datetime1">
              <a:rPr lang="en-US" smtClean="0"/>
              <a:pPr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4504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FDE9-F61E-4D03-B4BE-FCE5158E2BA1}" type="datetime1">
              <a:rPr lang="en-US" smtClean="0"/>
              <a:pPr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2304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782BA-7EA6-460A-A611-5227F849B184}" type="datetime1">
              <a:rPr lang="en-US" smtClean="0"/>
              <a:pPr/>
              <a:t>10/2/2016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1539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A1278-9381-4640-8FC6-A6676DE5C3F4}" type="datetime1">
              <a:rPr lang="en-US" smtClean="0"/>
              <a:pPr/>
              <a:t>10/2/2016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4381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FE5F-A0E3-4377-954C-1A23B5CDEA68}" type="datetime1">
              <a:rPr lang="en-US" smtClean="0"/>
              <a:pPr/>
              <a:t>10/2/2016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5684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0E421-A14C-4E98-8D88-AF220E199E68}" type="datetime1">
              <a:rPr lang="en-US" smtClean="0"/>
              <a:pPr/>
              <a:t>10/2/2016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7080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8C93A-0964-4FB6-BC06-C4A366423741}" type="datetime1">
              <a:rPr lang="en-US" smtClean="0"/>
              <a:pPr/>
              <a:t>10/2/2016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1432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8999F-DAE2-4380-B1FA-FBEB2261FE6E}" type="datetime1">
              <a:rPr lang="en-US" smtClean="0"/>
              <a:pPr/>
              <a:t>10/2/2016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1836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FE09E-49B7-4921-9C4C-7DEE5D7B9F2B}" type="datetime1">
              <a:rPr lang="en-US" smtClean="0"/>
              <a:pPr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66825-5B78-4AF9-8D27-80D44982C5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87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 smtClean="0"/>
              <a:t>LIVER &amp; BILE SECRETION</a:t>
            </a:r>
            <a:endParaRPr lang="en-US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6</a:t>
            </a:r>
          </a:p>
          <a:p>
            <a:r>
              <a:rPr lang="en-US" dirty="0" smtClean="0"/>
              <a:t>Dr. Mohammed </a:t>
            </a:r>
            <a:r>
              <a:rPr lang="en-US" dirty="0" err="1" smtClean="0"/>
              <a:t>Sharique</a:t>
            </a:r>
            <a:r>
              <a:rPr lang="en-US" dirty="0" smtClean="0"/>
              <a:t> Ahmed </a:t>
            </a:r>
          </a:p>
          <a:p>
            <a:r>
              <a:rPr lang="en-US" dirty="0" err="1" smtClean="0"/>
              <a:t>Dr.Mujeeb</a:t>
            </a:r>
            <a:r>
              <a:rPr lang="en-US" dirty="0" smtClean="0"/>
              <a:t> Ahmed Shaikh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" name="Picture 2" descr="D:\MCST 2013\SHERWOOD 7 LECTURES (2010)\Media\Image_Library\chapter16\16f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900" y="1120775"/>
            <a:ext cx="8964613" cy="461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074" name="Picture 2" descr="C:\Users\Dr.Zahoor Ali\Pictures\My Scans\2012-02 (Feb)\scan0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52400"/>
            <a:ext cx="4800600" cy="64748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LIVER BLOOD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Kupffer cells </a:t>
            </a:r>
            <a:r>
              <a:rPr lang="en-US" dirty="0" smtClean="0"/>
              <a:t>line the sinusoids and destroy old RBC and bacteria that pass through them</a:t>
            </a:r>
            <a:r>
              <a:rPr lang="en-US" dirty="0" smtClean="0"/>
              <a:t>.</a:t>
            </a:r>
          </a:p>
          <a:p>
            <a:endParaRPr lang="en-US" sz="2000" dirty="0" smtClean="0"/>
          </a:p>
          <a:p>
            <a:r>
              <a:rPr lang="en-US" b="1" dirty="0" smtClean="0"/>
              <a:t>Central veins </a:t>
            </a:r>
            <a:r>
              <a:rPr lang="en-US" dirty="0" smtClean="0"/>
              <a:t>of all liver lobules converge to form </a:t>
            </a:r>
            <a:r>
              <a:rPr lang="en-US" b="1" dirty="0" smtClean="0"/>
              <a:t>hepatic vein</a:t>
            </a:r>
            <a:r>
              <a:rPr lang="en-US" dirty="0" smtClean="0"/>
              <a:t>, which carries blood away from the liver.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BILE SECRETION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bile is formed and continuously secreted by liver cells [Hepatocyte].</a:t>
            </a:r>
          </a:p>
          <a:p>
            <a:r>
              <a:rPr lang="en-US" dirty="0" smtClean="0"/>
              <a:t>Bile goes to bile duct. </a:t>
            </a:r>
          </a:p>
          <a:p>
            <a:r>
              <a:rPr lang="en-US" dirty="0" smtClean="0"/>
              <a:t>Bile ducts from different lobules form Right and Left hepatic duct, it combines with Cystic duct (from Gall bladder) to form Common bile duct.</a:t>
            </a:r>
          </a:p>
          <a:p>
            <a:r>
              <a:rPr lang="en-US" dirty="0" smtClean="0"/>
              <a:t>Common bile duct transports bile to the duodenum.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026" name="Picture 2" descr="C:\Users\Dr.Zahoor Ali\Pictures\My Scans\2012-02 (Feb)\scan00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81000"/>
            <a:ext cx="5328744" cy="61608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BILE SECRETION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dirty="0" smtClean="0"/>
              <a:t>Bile is continuously secreted by liver and sent to the Gallbladder between meals. </a:t>
            </a:r>
          </a:p>
          <a:p>
            <a:r>
              <a:rPr lang="en-US" dirty="0" smtClean="0"/>
              <a:t>Opening of the bile duct in the duodenum is guarded by the </a:t>
            </a:r>
            <a:r>
              <a:rPr lang="en-US" b="1" dirty="0" smtClean="0"/>
              <a:t>sphincter of Oddi. </a:t>
            </a:r>
            <a:r>
              <a:rPr lang="en-US" dirty="0" smtClean="0"/>
              <a:t>It allows the  bile to pass in the duodenum during meals. </a:t>
            </a:r>
          </a:p>
          <a:p>
            <a:r>
              <a:rPr lang="en-US" dirty="0" smtClean="0"/>
              <a:t>When food is not taken  sphincter of Oddi is closed , therefore bile secreted by the liver goes to the gallbladder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u="sng" dirty="0" smtClean="0"/>
              <a:t>BILE SECRETION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In the gallbladder bile is stored and concentrated between the meals. </a:t>
            </a:r>
          </a:p>
          <a:p>
            <a:r>
              <a:rPr lang="en-US" dirty="0" smtClean="0"/>
              <a:t>Bile </a:t>
            </a:r>
            <a:r>
              <a:rPr lang="en-US" dirty="0" smtClean="0"/>
              <a:t>secreted per day --- </a:t>
            </a:r>
            <a:r>
              <a:rPr lang="en-US" dirty="0" smtClean="0"/>
              <a:t>250 ml to 1000 ml </a:t>
            </a:r>
            <a:endParaRPr lang="en-US" dirty="0" smtClean="0"/>
          </a:p>
          <a:p>
            <a:r>
              <a:rPr lang="en-US" dirty="0" smtClean="0"/>
              <a:t>Bile is alkaline fluid PH 8 (it has NaHco3- from bile </a:t>
            </a:r>
            <a:r>
              <a:rPr lang="en-US" dirty="0" smtClean="0"/>
              <a:t>duct cells) </a:t>
            </a:r>
            <a:endParaRPr lang="en-US" dirty="0" smtClean="0"/>
          </a:p>
          <a:p>
            <a:r>
              <a:rPr lang="en-US" dirty="0" smtClean="0"/>
              <a:t>Bile contains </a:t>
            </a:r>
            <a:endParaRPr lang="en-US" dirty="0" smtClean="0"/>
          </a:p>
          <a:p>
            <a:pPr lvl="1"/>
            <a:r>
              <a:rPr lang="en-US" dirty="0" smtClean="0"/>
              <a:t>Bile </a:t>
            </a:r>
            <a:r>
              <a:rPr lang="en-US" dirty="0" smtClean="0"/>
              <a:t>salts, </a:t>
            </a:r>
            <a:endParaRPr lang="en-US" dirty="0" smtClean="0"/>
          </a:p>
          <a:p>
            <a:pPr lvl="1"/>
            <a:r>
              <a:rPr lang="en-US" dirty="0" smtClean="0"/>
              <a:t>C</a:t>
            </a:r>
            <a:r>
              <a:rPr lang="en-US" dirty="0" smtClean="0"/>
              <a:t>holesterol</a:t>
            </a:r>
            <a:r>
              <a:rPr lang="en-US" dirty="0" smtClean="0"/>
              <a:t>, </a:t>
            </a:r>
            <a:endParaRPr lang="en-US" dirty="0" smtClean="0"/>
          </a:p>
          <a:p>
            <a:pPr lvl="1"/>
            <a:r>
              <a:rPr lang="en-US" dirty="0" smtClean="0"/>
              <a:t>L</a:t>
            </a:r>
            <a:r>
              <a:rPr lang="en-US" dirty="0" smtClean="0"/>
              <a:t>ecithin </a:t>
            </a:r>
            <a:r>
              <a:rPr lang="en-US" dirty="0" smtClean="0"/>
              <a:t>(phospholipid) and </a:t>
            </a:r>
            <a:endParaRPr lang="en-US" dirty="0" smtClean="0"/>
          </a:p>
          <a:p>
            <a:pPr lvl="1"/>
            <a:r>
              <a:rPr lang="en-US" dirty="0" err="1" smtClean="0"/>
              <a:t>Bilirubin</a:t>
            </a:r>
            <a:r>
              <a:rPr lang="en-US" dirty="0" smtClean="0"/>
              <a:t> </a:t>
            </a:r>
            <a:r>
              <a:rPr lang="en-US" dirty="0" smtClean="0"/>
              <a:t>(all derived from Hepatocyte activity )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25025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BILE SECRETION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Bile does not contain any </a:t>
            </a:r>
            <a:r>
              <a:rPr lang="en-US" dirty="0" smtClean="0"/>
              <a:t>enzyme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Bile is important for Emulsification and helping in digestion and absorption </a:t>
            </a:r>
            <a:r>
              <a:rPr lang="en-US" dirty="0" smtClean="0"/>
              <a:t>of </a:t>
            </a:r>
            <a:r>
              <a:rPr lang="en-US" dirty="0" smtClean="0"/>
              <a:t>Fats </a:t>
            </a:r>
          </a:p>
          <a:p>
            <a:pPr algn="ctr">
              <a:buNone/>
            </a:pPr>
            <a:endParaRPr lang="en-US" b="1" u="sng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66695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>BILE SALTS AND THEIR ENTROHEPATIC  CIRCULATION</a:t>
            </a:r>
            <a:r>
              <a:rPr lang="en-US" dirty="0" smtClean="0"/>
              <a:t> 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Bile salts </a:t>
            </a:r>
            <a:r>
              <a:rPr lang="en-US" dirty="0" smtClean="0"/>
              <a:t>are derivates of cholesterol. They are actively secreted in bile.</a:t>
            </a:r>
            <a:endParaRPr lang="ar-SA" dirty="0" smtClean="0"/>
          </a:p>
          <a:p>
            <a:r>
              <a:rPr lang="en-US" dirty="0" smtClean="0"/>
              <a:t>Most </a:t>
            </a:r>
            <a:r>
              <a:rPr lang="en-US" dirty="0" smtClean="0"/>
              <a:t>of the bile salts [95%] are reabsorbed from terminal ileum [small intestine] into the blood by active transport.</a:t>
            </a:r>
          </a:p>
          <a:p>
            <a:r>
              <a:rPr lang="en-US" dirty="0" smtClean="0"/>
              <a:t>Bile salt are returned to liver by hepatic portal system.</a:t>
            </a:r>
          </a:p>
          <a:p>
            <a:r>
              <a:rPr lang="en-US" dirty="0" smtClean="0"/>
              <a:t>Liver re-secretes them into the bile. This recycling of bile salt between small intestine and liver is called </a:t>
            </a:r>
            <a:r>
              <a:rPr lang="en-US" b="1" dirty="0" smtClean="0"/>
              <a:t>‘ENTROHEPATIC CIRCULATION’</a:t>
            </a:r>
            <a:r>
              <a:rPr lang="en-US" dirty="0" smtClean="0"/>
              <a:t> [‘Entro’ means intestine, ‘hepatic’ means liver].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56548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3074" name="Picture 2" descr="D:\MCST 2013\SHERWOOD 7 LECTURES (2010)\Media\Image_Library\chapter16\16f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0400" y="76200"/>
            <a:ext cx="5201767" cy="6689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What You Should Know From This Lecture</a:t>
            </a:r>
            <a:endParaRPr lang="en-US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Describe Functions </a:t>
            </a:r>
            <a:r>
              <a:rPr lang="en-US" dirty="0" smtClean="0"/>
              <a:t>of Liver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cs typeface="Arial" pitchFamily="34" charset="0"/>
              </a:rPr>
              <a:t>Describe the functional anatomy of the liver and </a:t>
            </a:r>
            <a:r>
              <a:rPr lang="en-US" dirty="0" err="1" smtClean="0">
                <a:cs typeface="Arial" pitchFamily="34" charset="0"/>
              </a:rPr>
              <a:t>biliary</a:t>
            </a:r>
            <a:r>
              <a:rPr lang="en-US" dirty="0" smtClean="0">
                <a:cs typeface="Arial" pitchFamily="34" charset="0"/>
              </a:rPr>
              <a:t> system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cs typeface="Arial" pitchFamily="34" charset="0"/>
              </a:rPr>
              <a:t>List some components of bile 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cs typeface="Arial" pitchFamily="34" charset="0"/>
              </a:rPr>
              <a:t>Discuss the </a:t>
            </a:r>
            <a:r>
              <a:rPr lang="en-US" dirty="0" err="1" smtClean="0">
                <a:cs typeface="Arial" pitchFamily="34" charset="0"/>
              </a:rPr>
              <a:t>enterophepatic</a:t>
            </a:r>
            <a:r>
              <a:rPr lang="en-US" dirty="0" smtClean="0">
                <a:cs typeface="Arial" pitchFamily="34" charset="0"/>
              </a:rPr>
              <a:t> circulation of bile </a:t>
            </a:r>
            <a:r>
              <a:rPr lang="en-US" dirty="0" smtClean="0">
                <a:cs typeface="Arial" pitchFamily="34" charset="0"/>
              </a:rPr>
              <a:t>salts</a:t>
            </a:r>
            <a:endParaRPr lang="en-US" dirty="0" smtClean="0"/>
          </a:p>
          <a:p>
            <a:r>
              <a:rPr lang="en-US" dirty="0" smtClean="0"/>
              <a:t>Describe the role </a:t>
            </a:r>
            <a:r>
              <a:rPr lang="en-US" dirty="0" smtClean="0"/>
              <a:t>of Bile Salt in Lipid Emulsification, Fat Digestion and Absorption</a:t>
            </a:r>
          </a:p>
          <a:p>
            <a:r>
              <a:rPr lang="en-US" dirty="0" smtClean="0"/>
              <a:t>Illustrate the </a:t>
            </a:r>
            <a:r>
              <a:rPr lang="en-US" dirty="0" err="1" smtClean="0"/>
              <a:t>Bilirubin</a:t>
            </a:r>
            <a:r>
              <a:rPr lang="en-US" dirty="0" smtClean="0"/>
              <a:t> </a:t>
            </a:r>
            <a:r>
              <a:rPr lang="en-US" dirty="0" smtClean="0"/>
              <a:t>– Source &amp; Excretion</a:t>
            </a:r>
          </a:p>
          <a:p>
            <a:r>
              <a:rPr lang="en-US" dirty="0" smtClean="0"/>
              <a:t>Explain the Control </a:t>
            </a:r>
            <a:r>
              <a:rPr lang="en-US" dirty="0" smtClean="0"/>
              <a:t>of Bile Secretion</a:t>
            </a:r>
          </a:p>
          <a:p>
            <a:r>
              <a:rPr lang="en-US" dirty="0" smtClean="0"/>
              <a:t>Discuss in </a:t>
            </a:r>
            <a:r>
              <a:rPr lang="en-US" dirty="0" smtClean="0"/>
              <a:t>brief about </a:t>
            </a:r>
            <a:r>
              <a:rPr lang="en-US" dirty="0" smtClean="0"/>
              <a:t>Jaundice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BILE SALTS AND THEIR ENTROHEPATIC  CIRCULATION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average bile salts cycle between liver and small intestine twice during one meal</a:t>
            </a:r>
            <a:r>
              <a:rPr lang="en-US" dirty="0" smtClean="0"/>
              <a:t>.</a:t>
            </a:r>
          </a:p>
          <a:p>
            <a:endParaRPr lang="en-US" sz="2000" dirty="0" smtClean="0"/>
          </a:p>
          <a:p>
            <a:r>
              <a:rPr lang="en-US" b="1" dirty="0" smtClean="0"/>
              <a:t>Only 5% of bile salt are lost in the feces per day</a:t>
            </a:r>
            <a:r>
              <a:rPr lang="en-US" b="1" dirty="0" smtClean="0"/>
              <a:t>.</a:t>
            </a:r>
          </a:p>
          <a:p>
            <a:endParaRPr lang="en-US" sz="2000" dirty="0" smtClean="0"/>
          </a:p>
          <a:p>
            <a:r>
              <a:rPr lang="en-US" dirty="0" smtClean="0"/>
              <a:t>Lost </a:t>
            </a:r>
            <a:r>
              <a:rPr lang="en-US" dirty="0" smtClean="0"/>
              <a:t>bile salts are replaced by new bile salts synthesized by liver.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76200"/>
            <a:ext cx="8915400" cy="1143000"/>
          </a:xfrm>
        </p:spPr>
        <p:txBody>
          <a:bodyPr>
            <a:noAutofit/>
          </a:bodyPr>
          <a:lstStyle/>
          <a:p>
            <a:r>
              <a:rPr lang="en-US" sz="3600" b="1" u="sng" dirty="0" smtClean="0"/>
              <a:t>BILE SALTS &amp; FAT DIGESTION &amp; ABSORPTION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334000"/>
          </a:xfrm>
        </p:spPr>
        <p:txBody>
          <a:bodyPr>
            <a:normAutofit/>
          </a:bodyPr>
          <a:lstStyle/>
          <a:p>
            <a:r>
              <a:rPr lang="en-US" b="1" dirty="0" smtClean="0"/>
              <a:t>Bile salts </a:t>
            </a:r>
            <a:r>
              <a:rPr lang="en-US" b="1" dirty="0" smtClean="0"/>
              <a:t>helps in</a:t>
            </a:r>
            <a:r>
              <a:rPr lang="en-US" b="1" dirty="0" smtClean="0"/>
              <a:t> </a:t>
            </a:r>
            <a:r>
              <a:rPr lang="en-US" b="1" dirty="0" smtClean="0"/>
              <a:t>lipid </a:t>
            </a:r>
            <a:r>
              <a:rPr lang="en-US" b="1" dirty="0" smtClean="0"/>
              <a:t>digestion through emulsification </a:t>
            </a:r>
            <a:r>
              <a:rPr lang="en-US" dirty="0" smtClean="0"/>
              <a:t>[breaking </a:t>
            </a:r>
            <a:r>
              <a:rPr lang="en-US" dirty="0" smtClean="0"/>
              <a:t>fat globules </a:t>
            </a:r>
            <a:r>
              <a:rPr lang="en-US" dirty="0" smtClean="0"/>
              <a:t>into small </a:t>
            </a:r>
            <a:r>
              <a:rPr lang="en-US" dirty="0" smtClean="0"/>
              <a:t>molecules(droplets) ], </a:t>
            </a:r>
            <a:r>
              <a:rPr lang="en-US" dirty="0" smtClean="0"/>
              <a:t>therefore, increasing the surface area, so that pancreatic lipase can act.</a:t>
            </a:r>
          </a:p>
          <a:p>
            <a:r>
              <a:rPr lang="en-US" dirty="0" smtClean="0"/>
              <a:t>These fat globules are triglyceride molecules.</a:t>
            </a:r>
          </a:p>
          <a:p>
            <a:r>
              <a:rPr lang="en-US" dirty="0" smtClean="0"/>
              <a:t>To digest fat globules, lipase must act on </a:t>
            </a:r>
            <a:r>
              <a:rPr lang="en-US" dirty="0" smtClean="0"/>
              <a:t>triglyceride molecule.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b="1" u="sng" dirty="0" smtClean="0"/>
              <a:t>NOTE</a:t>
            </a:r>
            <a:r>
              <a:rPr lang="en-US" dirty="0" smtClean="0"/>
              <a:t> – If no bile salt, it will take long time for lipase to do fat digestion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4098" name="Picture 2" descr="D:\MCST 2013\SHERWOOD 7 LECTURES (2010)\Media\Image_Library\chapter16\16f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0" y="89572"/>
            <a:ext cx="4936878" cy="676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BILE SALTS &amp; FAT DIGESTION &amp; ABSORPTION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b="1" u="sng" dirty="0" smtClean="0"/>
              <a:t>MICELLAR FORMATION</a:t>
            </a:r>
            <a:r>
              <a:rPr lang="en-US" b="1" dirty="0" smtClean="0"/>
              <a:t> </a:t>
            </a:r>
          </a:p>
          <a:p>
            <a:r>
              <a:rPr lang="en-US" dirty="0" smtClean="0"/>
              <a:t>Micelle is small lipid particle 3-10 nm [emulsified fat droplet is 1000 nm].</a:t>
            </a:r>
          </a:p>
          <a:p>
            <a:r>
              <a:rPr lang="en-US" dirty="0" smtClean="0"/>
              <a:t>Bile </a:t>
            </a:r>
            <a:r>
              <a:rPr lang="en-US" dirty="0" smtClean="0"/>
              <a:t>salt, cholesterol and lecithin help in Micelle formation. </a:t>
            </a:r>
          </a:p>
          <a:p>
            <a:r>
              <a:rPr lang="en-US" dirty="0" smtClean="0"/>
              <a:t>Micelle carry Monoglycerides and free fatty </a:t>
            </a:r>
            <a:r>
              <a:rPr lang="en-US" dirty="0" smtClean="0"/>
              <a:t>acids in the lumen to their site of absorption.</a:t>
            </a:r>
          </a:p>
          <a:p>
            <a:pPr>
              <a:buFont typeface="Wingdings" pitchFamily="2" charset="2"/>
              <a:buChar char="§"/>
            </a:pPr>
            <a:r>
              <a:rPr lang="en-US" b="1" u="sng" dirty="0" smtClean="0"/>
              <a:t>Gall Stones 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smtClean="0"/>
              <a:t>- Cholesterol Gall Stone – 75%</a:t>
            </a:r>
          </a:p>
          <a:p>
            <a:pPr>
              <a:buNone/>
            </a:pPr>
            <a:r>
              <a:rPr lang="en-US" dirty="0" smtClean="0"/>
              <a:t>   - Bilirubin Gall Stone – 25%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Micelle Formation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026" name="Picture 2" descr="F:\my documents\MCST 2013\SHERWOOD 7 LECTURES (2010)\Media\Image_Library\chapter16\16f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8505" y="1600200"/>
            <a:ext cx="556699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BILIRUBIN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Bilirubin is waste product excreted in bile.</a:t>
            </a:r>
          </a:p>
          <a:p>
            <a:r>
              <a:rPr lang="en-US" dirty="0" smtClean="0"/>
              <a:t>It is bile pigment, derived from the breakdown of RBC.</a:t>
            </a:r>
          </a:p>
          <a:p>
            <a:r>
              <a:rPr lang="en-US" dirty="0" smtClean="0"/>
              <a:t>It does not play any role in Digestion.</a:t>
            </a:r>
          </a:p>
          <a:p>
            <a:r>
              <a:rPr lang="en-US" dirty="0" smtClean="0"/>
              <a:t>Bilirubin is taken from the blood by Hepatocyte and actively excreted into the bile.</a:t>
            </a:r>
          </a:p>
          <a:p>
            <a:r>
              <a:rPr lang="en-US" dirty="0" smtClean="0"/>
              <a:t>Bilirubin is yellow pigment, therefore, gives yellow color to bile.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2050" name="Picture 2" descr="C:\Users\Dr.Zahoor Ali\Pictures\My Scans\2012-02 (Feb)\scan0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81000"/>
            <a:ext cx="4572000" cy="62138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BILIRUBIN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intestine, bilirubin is acted by enzyme and converted to biliverdin, which gives brown color  to feces. </a:t>
            </a:r>
          </a:p>
          <a:p>
            <a:r>
              <a:rPr lang="en-US" dirty="0" smtClean="0"/>
              <a:t>If bile duct is obstructed by stone, color of feces turns to grey white.</a:t>
            </a:r>
          </a:p>
          <a:p>
            <a:r>
              <a:rPr lang="en-US" dirty="0" smtClean="0"/>
              <a:t>Small amount of bilirubin is reabsorbed in the intestine in the blood and excreted in the urine and gives yellow color to urine.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BILIRUBIN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increased amount of bilirubin in the blood, it causes Jaundice [yellow coloration of eyes].</a:t>
            </a:r>
          </a:p>
          <a:p>
            <a:r>
              <a:rPr lang="en-US" dirty="0" smtClean="0"/>
              <a:t>Normal bilirubin is less than 2mg /dl.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CONTROL OF BILE SECRETION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Three Mechanism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u="sng" dirty="0" smtClean="0"/>
              <a:t>1.</a:t>
            </a:r>
            <a:r>
              <a:rPr lang="en-US" dirty="0" smtClean="0"/>
              <a:t> Chemical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u="sng" dirty="0" smtClean="0"/>
              <a:t>2.</a:t>
            </a:r>
            <a:r>
              <a:rPr lang="en-US" dirty="0" smtClean="0"/>
              <a:t> Hormonal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u="sng" dirty="0" smtClean="0"/>
              <a:t>3.</a:t>
            </a:r>
            <a:r>
              <a:rPr lang="en-US" dirty="0" smtClean="0"/>
              <a:t> Neural </a:t>
            </a:r>
          </a:p>
          <a:p>
            <a:pPr>
              <a:buFont typeface="Wingdings" pitchFamily="2" charset="2"/>
              <a:buChar char="§"/>
            </a:pPr>
            <a:r>
              <a:rPr lang="en-US" b="1" u="sng" dirty="0" smtClean="0"/>
              <a:t>1. Chemical Mechanism</a:t>
            </a:r>
          </a:p>
          <a:p>
            <a:r>
              <a:rPr lang="en-US" dirty="0" smtClean="0"/>
              <a:t>By bile salt, they are most potent stimulus for increasing bile secretion.</a:t>
            </a:r>
          </a:p>
          <a:p>
            <a:r>
              <a:rPr lang="en-US" dirty="0" smtClean="0"/>
              <a:t>Any substance which increases bile secretion is called ‘CHOLERETIC’.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Liver 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en-US" dirty="0"/>
              <a:t>Largest and most important metabolic organ in the </a:t>
            </a:r>
            <a:r>
              <a:rPr lang="en-US" altLang="en-US" dirty="0" smtClean="0"/>
              <a:t>body</a:t>
            </a:r>
          </a:p>
          <a:p>
            <a:endParaRPr lang="en-US" altLang="en-US" sz="1200" dirty="0"/>
          </a:p>
          <a:p>
            <a:r>
              <a:rPr lang="en-US" altLang="en-US" dirty="0"/>
              <a:t>Body’s major biochemical </a:t>
            </a:r>
            <a:r>
              <a:rPr lang="en-US" altLang="en-US" dirty="0" smtClean="0"/>
              <a:t>factory</a:t>
            </a:r>
          </a:p>
          <a:p>
            <a:endParaRPr lang="en-US" altLang="en-US" sz="1200" dirty="0"/>
          </a:p>
          <a:p>
            <a:r>
              <a:rPr lang="en-US" altLang="en-US" dirty="0"/>
              <a:t>Importance to digestive system – secretion of bile </a:t>
            </a:r>
            <a:r>
              <a:rPr lang="en-US" altLang="en-US" dirty="0" smtClean="0"/>
              <a:t>salts</a:t>
            </a:r>
          </a:p>
          <a:p>
            <a:endParaRPr lang="en-US" altLang="en-US" sz="1200" dirty="0" smtClean="0"/>
          </a:p>
          <a:p>
            <a:r>
              <a:rPr lang="en-US" dirty="0"/>
              <a:t>Bile is formed in the liver, emptied in the duodenum via bile duct</a:t>
            </a:r>
            <a:r>
              <a:rPr lang="en-US" dirty="0" smtClean="0"/>
              <a:t>.</a:t>
            </a:r>
          </a:p>
          <a:p>
            <a:endParaRPr lang="en-US" sz="1200" dirty="0"/>
          </a:p>
          <a:p>
            <a:r>
              <a:rPr lang="en-US" dirty="0"/>
              <a:t>Biliary system includes the liver, gallbladder, and </a:t>
            </a:r>
            <a:r>
              <a:rPr lang="en-US" dirty="0" smtClean="0"/>
              <a:t>associated ducts</a:t>
            </a:r>
            <a:r>
              <a:rPr lang="en-US" dirty="0"/>
              <a:t>.</a:t>
            </a:r>
          </a:p>
          <a:p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069058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CONTROL OF BILE SECRETION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b="1" u="sng" dirty="0" smtClean="0"/>
              <a:t>2. Hormonal Mechanism</a:t>
            </a:r>
          </a:p>
          <a:p>
            <a:r>
              <a:rPr lang="en-US" dirty="0" smtClean="0"/>
              <a:t>Secretin hormone stimulates watery alkaline bile secretion from the bile ducts.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b="1" u="sng" dirty="0" smtClean="0"/>
              <a:t>3. Neural Mechanism</a:t>
            </a:r>
          </a:p>
          <a:p>
            <a:r>
              <a:rPr lang="en-US" dirty="0" smtClean="0"/>
              <a:t>Vagal stimulation plays minor role in bile secretion during cephalic phase of digestion.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b="1" u="sng" dirty="0" smtClean="0"/>
              <a:t>IMPORTANT</a:t>
            </a:r>
            <a:r>
              <a:rPr lang="en-US" dirty="0" smtClean="0"/>
              <a:t> – Food in duodenum [fat] causes release of CCK. This hormone causes contraction of gallbladder and relaxation of sphincter of ODDI.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GALL BLADDER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It stores and concentrates bile between meals and empties bile into the duodenum during meals.</a:t>
            </a:r>
          </a:p>
          <a:p>
            <a:r>
              <a:rPr lang="en-US" dirty="0" smtClean="0"/>
              <a:t>As bile secretion occurs continuously in liver, therefore, bile secreted between the meals is send to the gall bladder, where it is stored and concentrated.</a:t>
            </a:r>
          </a:p>
          <a:p>
            <a:r>
              <a:rPr lang="en-US" dirty="0" smtClean="0"/>
              <a:t>In gall bladder, bile is concentrated 5-10 times due to absorption of </a:t>
            </a:r>
            <a:r>
              <a:rPr lang="en-US" dirty="0" smtClean="0"/>
              <a:t>salt </a:t>
            </a:r>
            <a:r>
              <a:rPr lang="en-US" dirty="0" smtClean="0"/>
              <a:t>and water.</a:t>
            </a:r>
          </a:p>
          <a:p>
            <a:r>
              <a:rPr lang="en-US" dirty="0" smtClean="0"/>
              <a:t>Gall bladder can hold 50ml of bile.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CLINICAL APPLICATION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b="1" u="sng" dirty="0" smtClean="0"/>
              <a:t>Jaundice</a:t>
            </a:r>
          </a:p>
          <a:p>
            <a:r>
              <a:rPr lang="en-US" dirty="0" smtClean="0"/>
              <a:t>When bilirubin increases more than 2mg/</a:t>
            </a:r>
            <a:r>
              <a:rPr lang="en-US" dirty="0" err="1" smtClean="0"/>
              <a:t>dL</a:t>
            </a:r>
            <a:r>
              <a:rPr lang="en-US" dirty="0" smtClean="0"/>
              <a:t> jaundice occurs.</a:t>
            </a:r>
          </a:p>
          <a:p>
            <a:pPr>
              <a:buFont typeface="Wingdings" pitchFamily="2" charset="2"/>
              <a:buChar char="§"/>
            </a:pPr>
            <a:r>
              <a:rPr lang="en-US" b="1" u="sng" dirty="0" smtClean="0"/>
              <a:t>Causes of Jaundice</a:t>
            </a:r>
          </a:p>
          <a:p>
            <a:r>
              <a:rPr lang="en-US" dirty="0" smtClean="0"/>
              <a:t>Pre-hepatic [problem before liver] or Hemolytic Jaundice – due to increased breakdown of RBC.</a:t>
            </a:r>
          </a:p>
          <a:p>
            <a:r>
              <a:rPr lang="en-US" dirty="0" smtClean="0"/>
              <a:t>Hepatic [problem in liver] e.g. Viral Hepatitis</a:t>
            </a:r>
          </a:p>
          <a:p>
            <a:r>
              <a:rPr lang="en-US" dirty="0" smtClean="0"/>
              <a:t>Post-hepatic [problem after the liver] or Obstructive Jaundice e.g. stone in the bile duct.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/>
              <a:t>Thank you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altLang="en-US" dirty="0"/>
              <a:t>Liver </a:t>
            </a:r>
            <a:r>
              <a:rPr lang="en-US" altLang="en-US" dirty="0" smtClean="0"/>
              <a:t>Functions </a:t>
            </a:r>
            <a:endParaRPr lang="en-US" altLang="en-US" dirty="0"/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en-US" dirty="0" smtClean="0"/>
              <a:t>Importance to digestive system – secretion of bile salts, that helps in fat digestion and absorption </a:t>
            </a:r>
          </a:p>
          <a:p>
            <a:r>
              <a:rPr lang="en-US" altLang="en-US" dirty="0" smtClean="0"/>
              <a:t>Functions </a:t>
            </a:r>
            <a:r>
              <a:rPr lang="en-US" altLang="en-US" dirty="0"/>
              <a:t>not related to digestion</a:t>
            </a:r>
          </a:p>
          <a:p>
            <a:pPr lvl="1"/>
            <a:r>
              <a:rPr lang="en-US" altLang="en-US" dirty="0"/>
              <a:t>Metabolic processing of the major categories of </a:t>
            </a:r>
            <a:r>
              <a:rPr lang="en-US" altLang="en-US" dirty="0" smtClean="0"/>
              <a:t>nutrients</a:t>
            </a:r>
          </a:p>
          <a:p>
            <a:pPr lvl="2"/>
            <a:r>
              <a:rPr lang="en-US" altLang="en-US" sz="2800" dirty="0" smtClean="0"/>
              <a:t>(carbohydrates, Protein and Lipids)</a:t>
            </a:r>
            <a:endParaRPr lang="en-US" altLang="en-US" sz="2800" dirty="0"/>
          </a:p>
          <a:p>
            <a:pPr lvl="1"/>
            <a:r>
              <a:rPr lang="en-US" altLang="en-US" dirty="0"/>
              <a:t>Detoxifying or degrading body wastes and hormones, drugs, and other foreign compounds</a:t>
            </a:r>
          </a:p>
          <a:p>
            <a:pPr lvl="1"/>
            <a:r>
              <a:rPr lang="en-US" altLang="en-US" dirty="0"/>
              <a:t>Synthesizes plasma proteins</a:t>
            </a:r>
          </a:p>
          <a:p>
            <a:pPr lvl="1">
              <a:buFontTx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54287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altLang="en-US" dirty="0"/>
              <a:t>Liver </a:t>
            </a:r>
            <a:r>
              <a:rPr lang="en-US" altLang="en-US" dirty="0" smtClean="0"/>
              <a:t>Functions </a:t>
            </a:r>
            <a:endParaRPr lang="en-US" altLang="en-US" dirty="0"/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altLang="en-US" dirty="0" smtClean="0"/>
              <a:t>Stores glycogen, fats, iron, copper, and many vitamins</a:t>
            </a:r>
          </a:p>
          <a:p>
            <a:pPr lvl="1"/>
            <a:r>
              <a:rPr lang="en-US" altLang="en-US" dirty="0" smtClean="0"/>
              <a:t>Secreting hormones</a:t>
            </a:r>
          </a:p>
          <a:p>
            <a:pPr lvl="2"/>
            <a:r>
              <a:rPr lang="en-US" altLang="en-US" dirty="0" smtClean="0"/>
              <a:t>Thrombopoitin, hepsidin,insuline like growth factor-I</a:t>
            </a:r>
          </a:p>
          <a:p>
            <a:pPr lvl="1"/>
            <a:r>
              <a:rPr lang="en-US" altLang="en-US" dirty="0" smtClean="0"/>
              <a:t>Activates </a:t>
            </a:r>
            <a:r>
              <a:rPr lang="en-US" altLang="en-US" dirty="0"/>
              <a:t>vitamin D</a:t>
            </a:r>
          </a:p>
          <a:p>
            <a:pPr lvl="1"/>
            <a:r>
              <a:rPr lang="en-US" altLang="en-US" dirty="0"/>
              <a:t>Removes bacteria and worn-out red blood cells</a:t>
            </a:r>
          </a:p>
          <a:p>
            <a:pPr lvl="1"/>
            <a:r>
              <a:rPr lang="en-US" altLang="en-US" dirty="0"/>
              <a:t>Excretes cholesterol and bilirubin</a:t>
            </a:r>
          </a:p>
          <a:p>
            <a:pPr lvl="1">
              <a:buFontTx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434143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LIVER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Liver cell is called HEPATOCYTE.</a:t>
            </a:r>
          </a:p>
          <a:p>
            <a:pPr>
              <a:buNone/>
            </a:pPr>
            <a:r>
              <a:rPr lang="en-US" dirty="0" smtClean="0"/>
              <a:t>   ‘HEPATO’ means liver, ‘CYTE’ means cell.</a:t>
            </a:r>
          </a:p>
          <a:p>
            <a:r>
              <a:rPr lang="en-US" dirty="0" smtClean="0"/>
              <a:t>HEPATOCYTE performs variety of metabolic and secretary functions mentioned above except phagocytosis.</a:t>
            </a:r>
          </a:p>
          <a:p>
            <a:r>
              <a:rPr lang="en-US" dirty="0" smtClean="0"/>
              <a:t>Phagocytosis is done by macrophages present in the liver called KUPFFER cells.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LIVER BLOOD FLOW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Recieves blood from two sources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u="sng" dirty="0" smtClean="0"/>
              <a:t>1.</a:t>
            </a:r>
            <a:r>
              <a:rPr lang="en-US" dirty="0" smtClean="0"/>
              <a:t> Hepatic Artery – supplies arterial blood 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u="sng" dirty="0" smtClean="0"/>
              <a:t>2.</a:t>
            </a:r>
            <a:r>
              <a:rPr lang="en-US" dirty="0" smtClean="0"/>
              <a:t> Portal Vein – from GIT</a:t>
            </a:r>
          </a:p>
          <a:p>
            <a:r>
              <a:rPr lang="en-US" dirty="0" smtClean="0"/>
              <a:t>Blood leaves the liver via hepatic vein.</a:t>
            </a:r>
          </a:p>
          <a:p>
            <a:endParaRPr lang="en-US" sz="1700" dirty="0" smtClean="0"/>
          </a:p>
          <a:p>
            <a:pPr>
              <a:buFont typeface="Wingdings" pitchFamily="2" charset="2"/>
              <a:buChar char="Ø"/>
            </a:pPr>
            <a:r>
              <a:rPr lang="en-US" b="1" u="sng" dirty="0" smtClean="0"/>
              <a:t>NOTE</a:t>
            </a:r>
            <a:r>
              <a:rPr lang="en-US" dirty="0" smtClean="0"/>
              <a:t> – with in liver Portal Vein breaks in sinusoids ( capillary network) which helps exchange between blood and  hepatocytes, before draining into hepatic vein which joins inferior venaceva.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4953000" cy="914400"/>
          </a:xfrm>
        </p:spPr>
        <p:txBody>
          <a:bodyPr>
            <a:normAutofit/>
          </a:bodyPr>
          <a:lstStyle/>
          <a:p>
            <a:r>
              <a:rPr lang="en-US" sz="3600" b="1" u="sng" dirty="0" smtClean="0"/>
              <a:t>LIVER BLOOD FLOW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2" descr="D:\MCST 2013\SHERWOOD 7 LECTURES (2010)\Media\Image_Library\chapter16\16f1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8932"/>
          <a:stretch/>
        </p:blipFill>
        <p:spPr bwMode="auto">
          <a:xfrm>
            <a:off x="4343400" y="31558"/>
            <a:ext cx="4191000" cy="679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u="sng" dirty="0" smtClean="0"/>
              <a:t>LIVER BLOOD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Liver has </a:t>
            </a:r>
            <a:r>
              <a:rPr lang="en-US" b="1" dirty="0" smtClean="0"/>
              <a:t>functional units called lobules</a:t>
            </a:r>
            <a:r>
              <a:rPr lang="en-US" dirty="0" smtClean="0"/>
              <a:t>, they are </a:t>
            </a:r>
            <a:r>
              <a:rPr lang="en-US" b="1" dirty="0" smtClean="0"/>
              <a:t>hexagonal</a:t>
            </a:r>
            <a:r>
              <a:rPr lang="en-US" dirty="0" smtClean="0"/>
              <a:t> with central vein</a:t>
            </a:r>
            <a:r>
              <a:rPr lang="en-US" dirty="0" smtClean="0"/>
              <a:t>.</a:t>
            </a:r>
          </a:p>
          <a:p>
            <a:endParaRPr lang="en-US" sz="1300" dirty="0" smtClean="0"/>
          </a:p>
          <a:p>
            <a:r>
              <a:rPr lang="en-US" dirty="0" smtClean="0"/>
              <a:t>At each of 6 corner of lobule are </a:t>
            </a:r>
            <a:r>
              <a:rPr lang="en-US" dirty="0" smtClean="0"/>
              <a:t>three vessels: </a:t>
            </a:r>
          </a:p>
          <a:p>
            <a:pPr>
              <a:buNone/>
            </a:pPr>
            <a:r>
              <a:rPr lang="en-US" dirty="0" smtClean="0"/>
              <a:t>      - Branch of Hepatic Artery, </a:t>
            </a:r>
          </a:p>
          <a:p>
            <a:pPr>
              <a:buNone/>
            </a:pPr>
            <a:r>
              <a:rPr lang="en-US" dirty="0" smtClean="0"/>
              <a:t>      - Branch of Portal </a:t>
            </a:r>
            <a:r>
              <a:rPr lang="en-US" dirty="0"/>
              <a:t>V</a:t>
            </a:r>
            <a:r>
              <a:rPr lang="en-US" dirty="0" smtClean="0"/>
              <a:t>ein</a:t>
            </a:r>
          </a:p>
          <a:p>
            <a:pPr>
              <a:buNone/>
            </a:pPr>
            <a:r>
              <a:rPr lang="en-US" dirty="0" smtClean="0"/>
              <a:t>      - Bile </a:t>
            </a:r>
            <a:r>
              <a:rPr lang="en-US" dirty="0" smtClean="0"/>
              <a:t>Duct</a:t>
            </a:r>
          </a:p>
          <a:p>
            <a:pPr>
              <a:buNone/>
            </a:pPr>
            <a:endParaRPr lang="en-US" sz="1300" dirty="0" smtClean="0"/>
          </a:p>
          <a:p>
            <a:r>
              <a:rPr lang="en-US" dirty="0" smtClean="0"/>
              <a:t>From </a:t>
            </a:r>
            <a:r>
              <a:rPr lang="en-US" dirty="0" smtClean="0"/>
              <a:t>braches of Hepatic </a:t>
            </a:r>
            <a:r>
              <a:rPr lang="en-US" dirty="0" smtClean="0"/>
              <a:t>artery and Portal vein blood goes to </a:t>
            </a:r>
            <a:r>
              <a:rPr lang="en-US" b="1" dirty="0" smtClean="0"/>
              <a:t>expended capillary space called SINUSOIDS </a:t>
            </a:r>
            <a:r>
              <a:rPr lang="en-US" dirty="0" smtClean="0"/>
              <a:t>which </a:t>
            </a:r>
            <a:r>
              <a:rPr lang="en-US" dirty="0" smtClean="0"/>
              <a:t>runs between hepatocytes  </a:t>
            </a:r>
            <a:r>
              <a:rPr lang="en-US" dirty="0" smtClean="0"/>
              <a:t>to central </a:t>
            </a:r>
            <a:r>
              <a:rPr lang="en-US" dirty="0" smtClean="0"/>
              <a:t>vein( like spokes of bicycle).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6825-5B78-4AF9-8D27-80D44982C5B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</TotalTime>
  <Words>1355</Words>
  <Application>Microsoft Office PowerPoint</Application>
  <PresentationFormat>On-screen Show (4:3)</PresentationFormat>
  <Paragraphs>182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LIVER &amp; BILE SECRETION</vt:lpstr>
      <vt:lpstr>What You Should Know From This Lecture</vt:lpstr>
      <vt:lpstr>Liver </vt:lpstr>
      <vt:lpstr>Liver Functions </vt:lpstr>
      <vt:lpstr>Liver Functions </vt:lpstr>
      <vt:lpstr>LIVER FUNCTION</vt:lpstr>
      <vt:lpstr>LIVER BLOOD FLOW</vt:lpstr>
      <vt:lpstr>LIVER BLOOD FLOW</vt:lpstr>
      <vt:lpstr>LIVER BLOOD FLOW</vt:lpstr>
      <vt:lpstr>Slide 10</vt:lpstr>
      <vt:lpstr>Slide 11</vt:lpstr>
      <vt:lpstr>LIVER BLOOD FLOW</vt:lpstr>
      <vt:lpstr>BILE SECRETION</vt:lpstr>
      <vt:lpstr>Slide 14</vt:lpstr>
      <vt:lpstr>BILE SECRETION</vt:lpstr>
      <vt:lpstr>BILE SECRETION</vt:lpstr>
      <vt:lpstr>BILE SECRETION</vt:lpstr>
      <vt:lpstr> BILE SALTS AND THEIR ENTROHEPATIC  CIRCULATION  </vt:lpstr>
      <vt:lpstr>Slide 19</vt:lpstr>
      <vt:lpstr>BILE SALTS AND THEIR ENTROHEPATIC  CIRCULATION </vt:lpstr>
      <vt:lpstr>BILE SALTS &amp; FAT DIGESTION &amp; ABSORPTION</vt:lpstr>
      <vt:lpstr>Slide 22</vt:lpstr>
      <vt:lpstr>BILE SALTS &amp; FAT DIGESTION &amp; ABSORPTION</vt:lpstr>
      <vt:lpstr>Micelle Formation </vt:lpstr>
      <vt:lpstr>BILIRUBIN</vt:lpstr>
      <vt:lpstr>Slide 26</vt:lpstr>
      <vt:lpstr>BILIRUBIN</vt:lpstr>
      <vt:lpstr>BILIRUBIN</vt:lpstr>
      <vt:lpstr>CONTROL OF BILE SECRETION</vt:lpstr>
      <vt:lpstr>CONTROL OF BILE SECRETION</vt:lpstr>
      <vt:lpstr>GALL BLADDER</vt:lpstr>
      <vt:lpstr>CLINICAL APPLICATION</vt:lpstr>
      <vt:lpstr>Thank you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LIVER &amp; BILE SECRETION</dc:title>
  <dc:creator>Dr.Zahoor Ali</dc:creator>
  <cp:lastModifiedBy>ASUS</cp:lastModifiedBy>
  <cp:revision>88</cp:revision>
  <dcterms:created xsi:type="dcterms:W3CDTF">2012-02-10T20:54:20Z</dcterms:created>
  <dcterms:modified xsi:type="dcterms:W3CDTF">2016-10-02T19:38:48Z</dcterms:modified>
</cp:coreProperties>
</file>